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32" r:id="rId3"/>
    <p:sldMasterId id="2147483744" r:id="rId4"/>
  </p:sldMasterIdLst>
  <p:notesMasterIdLst>
    <p:notesMasterId r:id="rId23"/>
  </p:notesMasterIdLst>
  <p:sldIdLst>
    <p:sldId id="275" r:id="rId5"/>
    <p:sldId id="276" r:id="rId6"/>
    <p:sldId id="277" r:id="rId7"/>
    <p:sldId id="278" r:id="rId8"/>
    <p:sldId id="279" r:id="rId9"/>
    <p:sldId id="309" r:id="rId10"/>
    <p:sldId id="303" r:id="rId11"/>
    <p:sldId id="298" r:id="rId12"/>
    <p:sldId id="281" r:id="rId13"/>
    <p:sldId id="294" r:id="rId14"/>
    <p:sldId id="295" r:id="rId15"/>
    <p:sldId id="310" r:id="rId16"/>
    <p:sldId id="308" r:id="rId17"/>
    <p:sldId id="311" r:id="rId18"/>
    <p:sldId id="286" r:id="rId19"/>
    <p:sldId id="300" r:id="rId20"/>
    <p:sldId id="301" r:id="rId21"/>
    <p:sldId id="30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7CD48-BE9D-4AB5-9136-9629C7E4E038}" type="datetimeFigureOut">
              <a:rPr lang="en-US" smtClean="0"/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5D537-7479-4953-AE7E-34EABDE8A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80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B5D537-7479-4953-AE7E-34EABDE8A6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03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B5D537-7479-4953-AE7E-34EABDE8A688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106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AD73E5-CB68-4491-823B-8A619B611C4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71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77805-8A3A-41A6-8D99-934B80667309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151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400A7E-34D5-4CDD-9269-16CE248EC2C1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8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7B372-4EB5-4A08-A986-577AD8A9594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33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28D56-71C8-4B03-BBAF-14E25A232CB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75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B93D1-CCB7-46D9-949C-F061827B4C34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20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1F0801-B925-4653-B5C0-6485AE4A180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27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E1C43-4306-491A-B6DE-6424ACA09841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9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338F0D-F105-4868-BB3D-64D17576AE54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38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91BE7-4EB6-4638-87BF-9164CDFEE639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84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32978-C22C-4CB4-AF03-FB1DB40BB179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19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260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19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250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81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83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9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39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692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01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38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5340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528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43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DEDEE0"/>
                </a:solidFill>
              </a:rPr>
              <a:pPr/>
              <a:t>4/15/2013</a:t>
            </a:fld>
            <a:endParaRPr lang="en-US">
              <a:solidFill>
                <a:srgbClr val="DEDEE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EDEE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40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31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9542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5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372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138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8841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1456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303030"/>
                </a:solidFill>
              </a:rPr>
              <a:pPr/>
              <a:t>4/15/2013</a:t>
            </a:fld>
            <a:endParaRPr lang="en-US">
              <a:solidFill>
                <a:srgbClr val="30303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0303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82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smtClean="0">
                <a:solidFill>
                  <a:schemeClr val="bg2">
                    <a:shade val="50000"/>
                  </a:schemeClr>
                </a:solidFill>
                <a:latin typeface="Times New Roman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1C265E-4973-418D-8287-C409D6D418A2}" type="slidenum">
              <a:rPr lang="en-US">
                <a:solidFill>
                  <a:srgbClr val="E3DED1">
                    <a:shade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85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0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97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gif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4343400" y="990600"/>
            <a:ext cx="4038600" cy="243840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AD0101"/>
              </a:buClr>
              <a:buFont typeface="Wingdings"/>
              <a:buNone/>
            </a:pPr>
            <a:r>
              <a:rPr lang="bn-BD" sz="8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শুভেচ্ছা </a:t>
            </a:r>
            <a:endParaRPr lang="en-US" sz="8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57600" y="3429000"/>
            <a:ext cx="5029200" cy="22288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মোঃ মহিউদ্দিন</a:t>
            </a:r>
            <a:endParaRPr lang="en-US" sz="32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r"/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সিনিয়র  শিক্ষিক </a:t>
            </a:r>
            <a:b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সৈয়দপুর বঙ্গবন্ধু উচ্চ বিদ্যালয়, নারায়ণগঞ্জ।</a:t>
            </a:r>
            <a:r>
              <a:rPr lang="bn-BD" sz="3200" b="1" dirty="0" smtClean="0">
                <a:solidFill>
                  <a:srgbClr val="730E00">
                    <a:lumMod val="60000"/>
                    <a:lumOff val="40000"/>
                  </a:srgb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200" b="1" dirty="0" smtClean="0">
                <a:solidFill>
                  <a:srgbClr val="730E00">
                    <a:lumMod val="60000"/>
                    <a:lumOff val="40000"/>
                  </a:srgbClr>
                </a:solidFill>
                <a:latin typeface="NikoshBAN" pitchFamily="2" charset="0"/>
                <a:cs typeface="NikoshBAN" pitchFamily="2" charset="0"/>
              </a:rPr>
            </a:br>
            <a:endParaRPr lang="en-US" sz="3200" b="1" dirty="0">
              <a:solidFill>
                <a:srgbClr val="730E00">
                  <a:lumMod val="60000"/>
                  <a:lumOff val="40000"/>
                </a:srgb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4" y="609600"/>
            <a:ext cx="28575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36" y="1379041"/>
            <a:ext cx="2574867" cy="36909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595" y="1379041"/>
            <a:ext cx="2615126" cy="37504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609600"/>
            <a:ext cx="571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বর্ষাকাল এর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প্রাপ্তি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3506127" y="5002150"/>
            <a:ext cx="2962286" cy="1457675"/>
          </a:xfrm>
          <a:prstGeom prst="irregularSeal2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তাল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2895600" y="5002150"/>
            <a:ext cx="4495800" cy="1457675"/>
          </a:xfrm>
          <a:prstGeom prst="irregularSeal2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ইলিশ মাছ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Explosion 2 9"/>
          <p:cNvSpPr/>
          <p:nvPr/>
        </p:nvSpPr>
        <p:spPr>
          <a:xfrm>
            <a:off x="3488921" y="5002149"/>
            <a:ext cx="2962286" cy="1457675"/>
          </a:xfrm>
          <a:prstGeom prst="irregularSeal2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আঁখ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595" y="1379041"/>
            <a:ext cx="40640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0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22" y="1038872"/>
            <a:ext cx="4816537" cy="36124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77271"/>
            <a:ext cx="4916286" cy="3687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88639"/>
            <a:ext cx="4916286" cy="3572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982" y="1081083"/>
            <a:ext cx="4916286" cy="3677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30726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C6600"/>
                </a:solidFill>
                <a:latin typeface="NikoshBAN" pitchFamily="2" charset="0"/>
                <a:cs typeface="NikoshBAN" pitchFamily="2" charset="0"/>
              </a:rPr>
              <a:t>উপকারিতা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5134" y="4782460"/>
            <a:ext cx="4445924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নৌকা ভ্রমনে আনন্দ লাভ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4842424"/>
            <a:ext cx="4925983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মাছ ধরে অর্থনৈতিক উন্নয়ন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4835050"/>
            <a:ext cx="6579524" cy="193899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নৌকা যোগে এক স্থান থেকে অন্যস্থানে মালামাল পরিবহণ ও যাতায়ত  করতে  সুবিধা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4055" y="4835756"/>
            <a:ext cx="6579524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নৌকা যোগে গ্রাম অঞ্চলে সহজে ও সল্প খরচে যাতায়ত  করনের সুবিধা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03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6953" y="3306414"/>
            <a:ext cx="18598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বর্ষাকাল </a:t>
            </a:r>
            <a:endParaRPr lang="en-US" sz="48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628900" y="2819400"/>
            <a:ext cx="952500" cy="651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71800" y="2057400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জমিতে পলি পড়ে </a:t>
            </a:r>
            <a:endParaRPr lang="en-US" sz="32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547029"/>
            <a:ext cx="2857500" cy="2143125"/>
          </a:xfrm>
          <a:prstGeom prst="rect">
            <a:avLst/>
          </a:prstGeom>
        </p:spPr>
      </p:pic>
      <p:cxnSp>
        <p:nvCxnSpPr>
          <p:cNvPr id="8" name="Straight Arrow Connector 7"/>
          <p:cNvCxnSpPr>
            <a:endCxn id="6" idx="1"/>
          </p:cNvCxnSpPr>
          <p:nvPr/>
        </p:nvCxnSpPr>
        <p:spPr>
          <a:xfrm flipV="1">
            <a:off x="4495800" y="1618592"/>
            <a:ext cx="1371600" cy="743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2" y="4314421"/>
            <a:ext cx="2706291" cy="20297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115289"/>
            <a:ext cx="2971800" cy="222885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1479755" y="3886200"/>
            <a:ext cx="1149145" cy="6359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971800" y="3886200"/>
            <a:ext cx="2438400" cy="986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95400" y="547029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C6600"/>
                </a:solidFill>
                <a:latin typeface="NikoshBAN" pitchFamily="2" charset="0"/>
                <a:cs typeface="NikoshBAN" pitchFamily="2" charset="0"/>
              </a:rPr>
              <a:t>উপকারিতা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0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5" grpId="0"/>
      <p:bldP spid="5" grpId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2406" y="344268"/>
            <a:ext cx="5098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অর্থনৈতিক ক্ষতি 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464" y="1075663"/>
            <a:ext cx="6238241" cy="4122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464" y="1152263"/>
            <a:ext cx="6235366" cy="40774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9464" y="5321791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সকল প্রকার ব্যবসা বানিজ্য বন্ধ থাকে</a:t>
            </a:r>
            <a:endParaRPr lang="en-US" sz="36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7777" y="5364908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রাস্তা ঘাট ভেঙ্গে যায়</a:t>
            </a:r>
            <a:endParaRPr lang="en-US" sz="36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399" y="312003"/>
            <a:ext cx="2667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অপকারিতা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27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592" y="1120677"/>
            <a:ext cx="6235366" cy="407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81000" y="3810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9400" y="9906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7200" b="1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4290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বর্ষাকাল এর </a:t>
            </a:r>
            <a:r>
              <a:rPr lang="bn-BD" sz="48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উপকারিতা </a:t>
            </a:r>
            <a:r>
              <a:rPr lang="bn-BD" sz="48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চিহ্নিত </a:t>
            </a:r>
            <a:r>
              <a:rPr lang="bn-BD" sz="48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184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38200" y="55626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93675" y="222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0200" y="685800"/>
            <a:ext cx="441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C6600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r>
              <a:rPr lang="bn-BD" sz="9600" dirty="0" smtClean="0">
                <a:solidFill>
                  <a:srgbClr val="CC6600"/>
                </a:solidFill>
              </a:rPr>
              <a:t> </a:t>
            </a:r>
            <a:endParaRPr lang="en-US" sz="9600" dirty="0">
              <a:solidFill>
                <a:srgbClr val="CC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2514600"/>
            <a:ext cx="815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১। বর্ষাকালের দুইটি ফুলের নাম বল।</a:t>
            </a:r>
          </a:p>
          <a:p>
            <a:r>
              <a:rPr lang="bn-BD" sz="44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4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। বর্ষাকালের তিনটি অপকারিতা উল্লেখ কর । </a:t>
            </a:r>
          </a:p>
          <a:p>
            <a:r>
              <a:rPr lang="bn-BD" sz="44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44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। বর্ষাকালের কয়েকটি উপকারিতা বল।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27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568036"/>
            <a:ext cx="365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3900" y="2326505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বর্ষাকাল সম্পর্কে একটি রচনা লিখ। </a:t>
            </a:r>
          </a:p>
        </p:txBody>
      </p:sp>
    </p:spTree>
    <p:extLst>
      <p:ext uri="{BB962C8B-B14F-4D97-AF65-F5344CB8AC3E}">
        <p14:creationId xmlns:p14="http://schemas.microsoft.com/office/powerpoint/2010/main" val="6281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322290"/>
            <a:ext cx="7543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9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81000"/>
            <a:ext cx="38100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3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28789" y="3498116"/>
            <a:ext cx="22349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সপ্তম শ্রেণি</a:t>
            </a:r>
          </a:p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বাংলা ২য় পত্র </a:t>
            </a:r>
            <a:endParaRPr lang="bn-BD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পাঠঃ রচনা 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8" y="381000"/>
            <a:ext cx="5247893" cy="35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16" b="50000"/>
          <a:stretch/>
        </p:blipFill>
        <p:spPr>
          <a:xfrm>
            <a:off x="1" y="1386260"/>
            <a:ext cx="2576326" cy="2042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4848" y="293716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বাংলাদেশের ছয় ঋতু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821" y="1386260"/>
            <a:ext cx="2755327" cy="1990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7200"/>
            <a:ext cx="2971800" cy="214712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94" y="1393634"/>
            <a:ext cx="2706908" cy="203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4" t="48785" r="31129"/>
          <a:stretch/>
        </p:blipFill>
        <p:spPr>
          <a:xfrm>
            <a:off x="3200400" y="4191000"/>
            <a:ext cx="2712311" cy="21927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1" t="50000"/>
          <a:stretch/>
        </p:blipFill>
        <p:spPr>
          <a:xfrm>
            <a:off x="6127954" y="4191000"/>
            <a:ext cx="2438400" cy="20764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48" y="3428999"/>
            <a:ext cx="2728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গ্রীষ্ম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8277" y="3536720"/>
            <a:ext cx="266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বর্ষা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793821" y="3581400"/>
            <a:ext cx="3045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শরৎ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64770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হেমন্ত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1645" y="6477000"/>
            <a:ext cx="1356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শীত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27954" y="6383727"/>
            <a:ext cx="2421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বসন্ত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4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51970"/>
            <a:ext cx="6248399" cy="46932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বর্ষাকাল </a:t>
            </a:r>
            <a:endParaRPr lang="en-US" sz="9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5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017455"/>
            <a:ext cx="8458200" cy="2554545"/>
          </a:xfrm>
          <a:prstGeom prst="rect">
            <a:avLst/>
          </a:prstGeom>
          <a:noFill/>
          <a:ln>
            <a:solidFill>
              <a:srgbClr val="AD0101">
                <a:lumMod val="60000"/>
                <a:lumOff val="40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শেষে শিক্ষার্থী ----------- </a:t>
            </a:r>
            <a:endParaRPr lang="en-US" sz="3600" kern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R"/>
            </a:pPr>
            <a:r>
              <a:rPr lang="bn-BD" sz="4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বর্ষাকাল</a:t>
            </a:r>
            <a:r>
              <a:rPr lang="bn-BD" sz="4000" kern="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এর পরিচয় দিতে পারবে</a:t>
            </a:r>
          </a:p>
          <a:p>
            <a:pPr marL="742950" indent="-742950">
              <a:buAutoNum type="arabicParenR"/>
            </a:pPr>
            <a:r>
              <a:rPr lang="bn-BD" sz="4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বর্ষাকাল এর প্রাকৃতিক দৃশ্য বর্ণনা </a:t>
            </a:r>
            <a:r>
              <a:rPr lang="bn-BD" sz="40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4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bn-BD" sz="4000" kern="0" dirty="0" smtClean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kern="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৪) </a:t>
            </a:r>
            <a:r>
              <a:rPr lang="en-US" sz="4000" kern="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বর্ষাকাল নিয়ে অনুচ্ছেদ  লিখতে পারবে।  </a:t>
            </a:r>
            <a:endParaRPr lang="bn-BD" sz="4000" kern="0" dirty="0" smtClean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304800"/>
            <a:ext cx="6172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বর্ষা কাল </a:t>
            </a:r>
            <a:endParaRPr lang="en-US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727587" y="1188963"/>
            <a:ext cx="27284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গ্রীষ্ম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বর্ষা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শরৎ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হেমন্ত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শীত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বসন্ত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01645" y="6477000"/>
            <a:ext cx="1356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127954" y="6383727"/>
            <a:ext cx="2421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 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514600" y="1976280"/>
            <a:ext cx="2362200" cy="435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562600" y="1821271"/>
            <a:ext cx="25908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BD" sz="40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আষাঢ় মাস  </a:t>
            </a:r>
            <a:endParaRPr lang="bn-BD" sz="40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শ্রাবন মাস </a:t>
            </a:r>
            <a:endParaRPr lang="en-US" sz="40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4800600" y="1828800"/>
            <a:ext cx="762000" cy="1295400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8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40018"/>
            <a:ext cx="2434794" cy="17679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99" y="4114799"/>
            <a:ext cx="2476501" cy="1828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956" y="640018"/>
            <a:ext cx="2645440" cy="1767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262248"/>
            <a:ext cx="2160124" cy="1620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2594406" cy="17983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257712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আকাশ মেঘাছন্ন থাকে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2577125"/>
            <a:ext cx="2434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ঝর ঝর বৃষ্টি হয় </a:t>
            </a:r>
            <a:endParaRPr lang="en-US" sz="2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9956" y="2577125"/>
            <a:ext cx="2859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মাঝে মাঝে দিনের বেলায় অন্ধকার পরিবেশ থাকে 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7000" y="5882045"/>
            <a:ext cx="244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কদম ফুল ফুটে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8080" y="5943600"/>
            <a:ext cx="313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বিলে ঝিলে শাপলা ফুল ফুটে 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599" y="3039859"/>
            <a:ext cx="4648201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বর্ষাকাল</a:t>
            </a:r>
            <a:endParaRPr lang="en-US" sz="6000" b="1" dirty="0">
              <a:solidFill>
                <a:prstClr val="black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209800" y="2209800"/>
            <a:ext cx="533400" cy="91439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200400" y="2209800"/>
            <a:ext cx="914400" cy="1013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491880" y="2209800"/>
            <a:ext cx="2985120" cy="1013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70139" y="3381577"/>
            <a:ext cx="1568760" cy="5865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200400" y="3674849"/>
            <a:ext cx="1530602" cy="9733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71" y="4309180"/>
            <a:ext cx="2870168" cy="1573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81000" y="5943600"/>
            <a:ext cx="3146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চারিদিকে পানি থৈ থৈ করে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1524000" y="3674849"/>
            <a:ext cx="952500" cy="9733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81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8b751afb97c44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78012"/>
            <a:ext cx="4267200" cy="343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77126"/>
            <a:ext cx="4267200" cy="3276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32930"/>
            <a:ext cx="4267200" cy="34382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3500" y="554682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প্রাকৃতিক দৃশ্য  </a:t>
            </a:r>
            <a:endParaRPr lang="en-US" sz="54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6271" y="5181600"/>
            <a:ext cx="6025198" cy="107721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মেঘের আধারে ঘনীভূত সবুজ প্রকৃতি অপরূপ সৌন্দর্য্যের লিলাভূমিতে পরিনত হয়   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4339" y="2642302"/>
            <a:ext cx="4053696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কচুরীপানার মত ভাসমান গ্রাম ও গাছপালা  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9423" y="2658532"/>
            <a:ext cx="4053696" cy="10772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গাছের সবুজ পানিতে মিশে একাকার হয়ে আছে।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3" y="1447533"/>
            <a:ext cx="4267200" cy="343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1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820401"/>
            <a:ext cx="4038600" cy="2919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264" y="1847490"/>
            <a:ext cx="4038600" cy="29058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987" y="1836468"/>
            <a:ext cx="4020628" cy="28424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730" y="1846052"/>
            <a:ext cx="4045070" cy="2894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609600"/>
            <a:ext cx="373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বর্ষাকাল এর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ফুল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Up Arrow Callout 8"/>
          <p:cNvSpPr/>
          <p:nvPr/>
        </p:nvSpPr>
        <p:spPr>
          <a:xfrm>
            <a:off x="3352800" y="4934580"/>
            <a:ext cx="2819400" cy="82230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চালতা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Up Arrow Callout 10"/>
          <p:cNvSpPr/>
          <p:nvPr/>
        </p:nvSpPr>
        <p:spPr>
          <a:xfrm>
            <a:off x="3352800" y="4876800"/>
            <a:ext cx="2819400" cy="82230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কদম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Up Arrow Callout 11"/>
          <p:cNvSpPr/>
          <p:nvPr/>
        </p:nvSpPr>
        <p:spPr>
          <a:xfrm>
            <a:off x="3372569" y="4876800"/>
            <a:ext cx="2819400" cy="82230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রজনীগন্ধা 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Up Arrow Callout 12"/>
          <p:cNvSpPr/>
          <p:nvPr/>
        </p:nvSpPr>
        <p:spPr>
          <a:xfrm>
            <a:off x="3382401" y="4890336"/>
            <a:ext cx="2819400" cy="82230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শাপলা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60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225</Words>
  <Application>Microsoft Office PowerPoint</Application>
  <PresentationFormat>On-screen Show (4:3)</PresentationFormat>
  <Paragraphs>73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Office Theme</vt:lpstr>
      <vt:lpstr>Aspect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বর্ষা কাল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129</cp:revision>
  <dcterms:created xsi:type="dcterms:W3CDTF">2006-08-16T00:00:00Z</dcterms:created>
  <dcterms:modified xsi:type="dcterms:W3CDTF">2013-04-15T06:32:36Z</dcterms:modified>
</cp:coreProperties>
</file>